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1" r:id="rId4"/>
    <p:sldId id="272" r:id="rId5"/>
    <p:sldId id="273" r:id="rId6"/>
    <p:sldId id="274" r:id="rId7"/>
    <p:sldId id="269" r:id="rId8"/>
    <p:sldId id="270" r:id="rId9"/>
    <p:sldId id="275" r:id="rId10"/>
    <p:sldId id="276" r:id="rId11"/>
    <p:sldId id="277" r:id="rId12"/>
    <p:sldId id="278" r:id="rId13"/>
    <p:sldId id="279" r:id="rId14"/>
    <p:sldId id="280" r:id="rId15"/>
    <p:sldId id="281" r:id="rId16"/>
    <p:sldId id="282"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0" d="100"/>
          <a:sy n="60" d="100"/>
        </p:scale>
        <p:origin x="78" y="10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48FE7F-5C4F-4161-A097-ED822CDF503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95FC2F0-9A70-441D-B9BB-42EFCE0D4F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789393C-8193-4D4C-B4E5-BF3DC1C92169}"/>
              </a:ext>
            </a:extLst>
          </p:cNvPr>
          <p:cNvSpPr>
            <a:spLocks noGrp="1"/>
          </p:cNvSpPr>
          <p:nvPr>
            <p:ph type="dt" sz="half" idx="10"/>
          </p:nvPr>
        </p:nvSpPr>
        <p:spPr/>
        <p:txBody>
          <a:bodyPr/>
          <a:lstStyle/>
          <a:p>
            <a:fld id="{290140B2-0938-40D2-80F0-4AB7E6A7F074}" type="datetimeFigureOut">
              <a:rPr lang="ru-RU" smtClean="0"/>
              <a:t>27.12.2020</a:t>
            </a:fld>
            <a:endParaRPr lang="ru-RU"/>
          </a:p>
        </p:txBody>
      </p:sp>
      <p:sp>
        <p:nvSpPr>
          <p:cNvPr id="5" name="Нижний колонтитул 4">
            <a:extLst>
              <a:ext uri="{FF2B5EF4-FFF2-40B4-BE49-F238E27FC236}">
                <a16:creationId xmlns:a16="http://schemas.microsoft.com/office/drawing/2014/main" id="{CA146A63-3ABA-41FD-9E73-D8340758154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5901A6C-9BE4-4431-8592-C374D157548A}"/>
              </a:ext>
            </a:extLst>
          </p:cNvPr>
          <p:cNvSpPr>
            <a:spLocks noGrp="1"/>
          </p:cNvSpPr>
          <p:nvPr>
            <p:ph type="sldNum" sz="quarter" idx="12"/>
          </p:nvPr>
        </p:nvSpPr>
        <p:spPr/>
        <p:txBody>
          <a:bodyPr/>
          <a:lstStyle/>
          <a:p>
            <a:fld id="{FFAD1245-CF5C-43C8-A08A-A3AB32D11130}" type="slidenum">
              <a:rPr lang="ru-RU" smtClean="0"/>
              <a:t>‹#›</a:t>
            </a:fld>
            <a:endParaRPr lang="ru-RU"/>
          </a:p>
        </p:txBody>
      </p:sp>
    </p:spTree>
    <p:extLst>
      <p:ext uri="{BB962C8B-B14F-4D97-AF65-F5344CB8AC3E}">
        <p14:creationId xmlns:p14="http://schemas.microsoft.com/office/powerpoint/2010/main" val="407290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5B0388-6302-433D-B95C-1749E9C6ECB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FC657DC9-30C8-44C9-B53D-0ADA012F556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12A5BE2-AF76-4BF2-B856-5674841C4373}"/>
              </a:ext>
            </a:extLst>
          </p:cNvPr>
          <p:cNvSpPr>
            <a:spLocks noGrp="1"/>
          </p:cNvSpPr>
          <p:nvPr>
            <p:ph type="dt" sz="half" idx="10"/>
          </p:nvPr>
        </p:nvSpPr>
        <p:spPr/>
        <p:txBody>
          <a:bodyPr/>
          <a:lstStyle/>
          <a:p>
            <a:fld id="{290140B2-0938-40D2-80F0-4AB7E6A7F074}" type="datetimeFigureOut">
              <a:rPr lang="ru-RU" smtClean="0"/>
              <a:t>27.12.2020</a:t>
            </a:fld>
            <a:endParaRPr lang="ru-RU"/>
          </a:p>
        </p:txBody>
      </p:sp>
      <p:sp>
        <p:nvSpPr>
          <p:cNvPr id="5" name="Нижний колонтитул 4">
            <a:extLst>
              <a:ext uri="{FF2B5EF4-FFF2-40B4-BE49-F238E27FC236}">
                <a16:creationId xmlns:a16="http://schemas.microsoft.com/office/drawing/2014/main" id="{B7D1A48C-54A1-4DFE-A5A6-EC4842EFDF2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AB90FCB-9C38-4913-915B-4588283E0AA2}"/>
              </a:ext>
            </a:extLst>
          </p:cNvPr>
          <p:cNvSpPr>
            <a:spLocks noGrp="1"/>
          </p:cNvSpPr>
          <p:nvPr>
            <p:ph type="sldNum" sz="quarter" idx="12"/>
          </p:nvPr>
        </p:nvSpPr>
        <p:spPr/>
        <p:txBody>
          <a:bodyPr/>
          <a:lstStyle/>
          <a:p>
            <a:fld id="{FFAD1245-CF5C-43C8-A08A-A3AB32D11130}" type="slidenum">
              <a:rPr lang="ru-RU" smtClean="0"/>
              <a:t>‹#›</a:t>
            </a:fld>
            <a:endParaRPr lang="ru-RU"/>
          </a:p>
        </p:txBody>
      </p:sp>
    </p:spTree>
    <p:extLst>
      <p:ext uri="{BB962C8B-B14F-4D97-AF65-F5344CB8AC3E}">
        <p14:creationId xmlns:p14="http://schemas.microsoft.com/office/powerpoint/2010/main" val="365774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1DCFD41-6C45-4C15-9C56-224E71C2E22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81E7011-635A-4E7C-8E22-A2539972618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919271D-CE92-4E15-9962-2417FA1A09AC}"/>
              </a:ext>
            </a:extLst>
          </p:cNvPr>
          <p:cNvSpPr>
            <a:spLocks noGrp="1"/>
          </p:cNvSpPr>
          <p:nvPr>
            <p:ph type="dt" sz="half" idx="10"/>
          </p:nvPr>
        </p:nvSpPr>
        <p:spPr/>
        <p:txBody>
          <a:bodyPr/>
          <a:lstStyle/>
          <a:p>
            <a:fld id="{290140B2-0938-40D2-80F0-4AB7E6A7F074}" type="datetimeFigureOut">
              <a:rPr lang="ru-RU" smtClean="0"/>
              <a:t>27.12.2020</a:t>
            </a:fld>
            <a:endParaRPr lang="ru-RU"/>
          </a:p>
        </p:txBody>
      </p:sp>
      <p:sp>
        <p:nvSpPr>
          <p:cNvPr id="5" name="Нижний колонтитул 4">
            <a:extLst>
              <a:ext uri="{FF2B5EF4-FFF2-40B4-BE49-F238E27FC236}">
                <a16:creationId xmlns:a16="http://schemas.microsoft.com/office/drawing/2014/main" id="{02A1B54C-79FC-4D07-A992-31285027B39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9910121-57AE-4EF2-A1DC-A92574CEDD78}"/>
              </a:ext>
            </a:extLst>
          </p:cNvPr>
          <p:cNvSpPr>
            <a:spLocks noGrp="1"/>
          </p:cNvSpPr>
          <p:nvPr>
            <p:ph type="sldNum" sz="quarter" idx="12"/>
          </p:nvPr>
        </p:nvSpPr>
        <p:spPr/>
        <p:txBody>
          <a:bodyPr/>
          <a:lstStyle/>
          <a:p>
            <a:fld id="{FFAD1245-CF5C-43C8-A08A-A3AB32D11130}" type="slidenum">
              <a:rPr lang="ru-RU" smtClean="0"/>
              <a:t>‹#›</a:t>
            </a:fld>
            <a:endParaRPr lang="ru-RU"/>
          </a:p>
        </p:txBody>
      </p:sp>
    </p:spTree>
    <p:extLst>
      <p:ext uri="{BB962C8B-B14F-4D97-AF65-F5344CB8AC3E}">
        <p14:creationId xmlns:p14="http://schemas.microsoft.com/office/powerpoint/2010/main" val="248437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A0AA0A-2D47-4A70-BAFE-03EE07D1111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1896E78-094E-402D-A37D-97ABA7237AE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CB35A1B-BB0F-4AB8-8B90-AF8943CBADBE}"/>
              </a:ext>
            </a:extLst>
          </p:cNvPr>
          <p:cNvSpPr>
            <a:spLocks noGrp="1"/>
          </p:cNvSpPr>
          <p:nvPr>
            <p:ph type="dt" sz="half" idx="10"/>
          </p:nvPr>
        </p:nvSpPr>
        <p:spPr/>
        <p:txBody>
          <a:bodyPr/>
          <a:lstStyle/>
          <a:p>
            <a:fld id="{290140B2-0938-40D2-80F0-4AB7E6A7F074}" type="datetimeFigureOut">
              <a:rPr lang="ru-RU" smtClean="0"/>
              <a:t>27.12.2020</a:t>
            </a:fld>
            <a:endParaRPr lang="ru-RU"/>
          </a:p>
        </p:txBody>
      </p:sp>
      <p:sp>
        <p:nvSpPr>
          <p:cNvPr id="5" name="Нижний колонтитул 4">
            <a:extLst>
              <a:ext uri="{FF2B5EF4-FFF2-40B4-BE49-F238E27FC236}">
                <a16:creationId xmlns:a16="http://schemas.microsoft.com/office/drawing/2014/main" id="{5ABBEFFB-9CC0-4455-BAB8-AC7E61B91CF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535A55E-75A5-43B0-A4C1-3138634AB373}"/>
              </a:ext>
            </a:extLst>
          </p:cNvPr>
          <p:cNvSpPr>
            <a:spLocks noGrp="1"/>
          </p:cNvSpPr>
          <p:nvPr>
            <p:ph type="sldNum" sz="quarter" idx="12"/>
          </p:nvPr>
        </p:nvSpPr>
        <p:spPr/>
        <p:txBody>
          <a:bodyPr/>
          <a:lstStyle/>
          <a:p>
            <a:fld id="{FFAD1245-CF5C-43C8-A08A-A3AB32D11130}" type="slidenum">
              <a:rPr lang="ru-RU" smtClean="0"/>
              <a:t>‹#›</a:t>
            </a:fld>
            <a:endParaRPr lang="ru-RU"/>
          </a:p>
        </p:txBody>
      </p:sp>
    </p:spTree>
    <p:extLst>
      <p:ext uri="{BB962C8B-B14F-4D97-AF65-F5344CB8AC3E}">
        <p14:creationId xmlns:p14="http://schemas.microsoft.com/office/powerpoint/2010/main" val="160626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B2BF48-AB42-445A-990E-C231DDC85FC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761BC88-71DD-40DA-9DDA-D50534F806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1C6BF38-9CE2-4613-AA35-AF7DCC7E8EF7}"/>
              </a:ext>
            </a:extLst>
          </p:cNvPr>
          <p:cNvSpPr>
            <a:spLocks noGrp="1"/>
          </p:cNvSpPr>
          <p:nvPr>
            <p:ph type="dt" sz="half" idx="10"/>
          </p:nvPr>
        </p:nvSpPr>
        <p:spPr/>
        <p:txBody>
          <a:bodyPr/>
          <a:lstStyle/>
          <a:p>
            <a:fld id="{290140B2-0938-40D2-80F0-4AB7E6A7F074}" type="datetimeFigureOut">
              <a:rPr lang="ru-RU" smtClean="0"/>
              <a:t>27.12.2020</a:t>
            </a:fld>
            <a:endParaRPr lang="ru-RU"/>
          </a:p>
        </p:txBody>
      </p:sp>
      <p:sp>
        <p:nvSpPr>
          <p:cNvPr id="5" name="Нижний колонтитул 4">
            <a:extLst>
              <a:ext uri="{FF2B5EF4-FFF2-40B4-BE49-F238E27FC236}">
                <a16:creationId xmlns:a16="http://schemas.microsoft.com/office/drawing/2014/main" id="{FF564508-D92C-4688-8F82-330B0135753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07054F-8C63-4840-BBDF-06F67DC0C836}"/>
              </a:ext>
            </a:extLst>
          </p:cNvPr>
          <p:cNvSpPr>
            <a:spLocks noGrp="1"/>
          </p:cNvSpPr>
          <p:nvPr>
            <p:ph type="sldNum" sz="quarter" idx="12"/>
          </p:nvPr>
        </p:nvSpPr>
        <p:spPr/>
        <p:txBody>
          <a:bodyPr/>
          <a:lstStyle/>
          <a:p>
            <a:fld id="{FFAD1245-CF5C-43C8-A08A-A3AB32D11130}" type="slidenum">
              <a:rPr lang="ru-RU" smtClean="0"/>
              <a:t>‹#›</a:t>
            </a:fld>
            <a:endParaRPr lang="ru-RU"/>
          </a:p>
        </p:txBody>
      </p:sp>
    </p:spTree>
    <p:extLst>
      <p:ext uri="{BB962C8B-B14F-4D97-AF65-F5344CB8AC3E}">
        <p14:creationId xmlns:p14="http://schemas.microsoft.com/office/powerpoint/2010/main" val="1211066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7767B4-9931-477E-B734-62EA2025B83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1725F9A-BC92-4967-98BA-250961BAD71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8748F2F-BE93-4958-B5C5-F1FDE0D8640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F013FCE-0D85-451B-ADE7-BC7707F7AEE5}"/>
              </a:ext>
            </a:extLst>
          </p:cNvPr>
          <p:cNvSpPr>
            <a:spLocks noGrp="1"/>
          </p:cNvSpPr>
          <p:nvPr>
            <p:ph type="dt" sz="half" idx="10"/>
          </p:nvPr>
        </p:nvSpPr>
        <p:spPr/>
        <p:txBody>
          <a:bodyPr/>
          <a:lstStyle/>
          <a:p>
            <a:fld id="{290140B2-0938-40D2-80F0-4AB7E6A7F074}" type="datetimeFigureOut">
              <a:rPr lang="ru-RU" smtClean="0"/>
              <a:t>27.12.2020</a:t>
            </a:fld>
            <a:endParaRPr lang="ru-RU"/>
          </a:p>
        </p:txBody>
      </p:sp>
      <p:sp>
        <p:nvSpPr>
          <p:cNvPr id="6" name="Нижний колонтитул 5">
            <a:extLst>
              <a:ext uri="{FF2B5EF4-FFF2-40B4-BE49-F238E27FC236}">
                <a16:creationId xmlns:a16="http://schemas.microsoft.com/office/drawing/2014/main" id="{DDA96B95-A936-4BCC-B119-BBD375E2A0F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321691E-011E-4F7B-A825-C56DED037FAF}"/>
              </a:ext>
            </a:extLst>
          </p:cNvPr>
          <p:cNvSpPr>
            <a:spLocks noGrp="1"/>
          </p:cNvSpPr>
          <p:nvPr>
            <p:ph type="sldNum" sz="quarter" idx="12"/>
          </p:nvPr>
        </p:nvSpPr>
        <p:spPr/>
        <p:txBody>
          <a:bodyPr/>
          <a:lstStyle/>
          <a:p>
            <a:fld id="{FFAD1245-CF5C-43C8-A08A-A3AB32D11130}" type="slidenum">
              <a:rPr lang="ru-RU" smtClean="0"/>
              <a:t>‹#›</a:t>
            </a:fld>
            <a:endParaRPr lang="ru-RU"/>
          </a:p>
        </p:txBody>
      </p:sp>
    </p:spTree>
    <p:extLst>
      <p:ext uri="{BB962C8B-B14F-4D97-AF65-F5344CB8AC3E}">
        <p14:creationId xmlns:p14="http://schemas.microsoft.com/office/powerpoint/2010/main" val="222250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E2B6EF-CB00-4134-9818-92EE92592F7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CE8C427D-5B3F-4B69-96AB-1AA336241C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8B67033-9C17-48D0-89E6-50FBB5139DD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B9B6F5A4-B8BB-4006-9233-31288EE56C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F6144AC-D481-4AEF-A732-DBCEC887E85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4A1A009-CD5B-4889-B266-52F86E2CC75B}"/>
              </a:ext>
            </a:extLst>
          </p:cNvPr>
          <p:cNvSpPr>
            <a:spLocks noGrp="1"/>
          </p:cNvSpPr>
          <p:nvPr>
            <p:ph type="dt" sz="half" idx="10"/>
          </p:nvPr>
        </p:nvSpPr>
        <p:spPr/>
        <p:txBody>
          <a:bodyPr/>
          <a:lstStyle/>
          <a:p>
            <a:fld id="{290140B2-0938-40D2-80F0-4AB7E6A7F074}" type="datetimeFigureOut">
              <a:rPr lang="ru-RU" smtClean="0"/>
              <a:t>27.12.2020</a:t>
            </a:fld>
            <a:endParaRPr lang="ru-RU"/>
          </a:p>
        </p:txBody>
      </p:sp>
      <p:sp>
        <p:nvSpPr>
          <p:cNvPr id="8" name="Нижний колонтитул 7">
            <a:extLst>
              <a:ext uri="{FF2B5EF4-FFF2-40B4-BE49-F238E27FC236}">
                <a16:creationId xmlns:a16="http://schemas.microsoft.com/office/drawing/2014/main" id="{EE807A29-06C5-4D7B-8028-20EFA3BD7C3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38D449D-3ADA-4F8E-BA43-9A1F18E0AEA6}"/>
              </a:ext>
            </a:extLst>
          </p:cNvPr>
          <p:cNvSpPr>
            <a:spLocks noGrp="1"/>
          </p:cNvSpPr>
          <p:nvPr>
            <p:ph type="sldNum" sz="quarter" idx="12"/>
          </p:nvPr>
        </p:nvSpPr>
        <p:spPr/>
        <p:txBody>
          <a:bodyPr/>
          <a:lstStyle/>
          <a:p>
            <a:fld id="{FFAD1245-CF5C-43C8-A08A-A3AB32D11130}" type="slidenum">
              <a:rPr lang="ru-RU" smtClean="0"/>
              <a:t>‹#›</a:t>
            </a:fld>
            <a:endParaRPr lang="ru-RU"/>
          </a:p>
        </p:txBody>
      </p:sp>
    </p:spTree>
    <p:extLst>
      <p:ext uri="{BB962C8B-B14F-4D97-AF65-F5344CB8AC3E}">
        <p14:creationId xmlns:p14="http://schemas.microsoft.com/office/powerpoint/2010/main" val="3609695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3BABCA-C379-45FF-A2C5-ACB33AD1B50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EA7D04E-8D1B-4C10-AE31-704B3A6AF115}"/>
              </a:ext>
            </a:extLst>
          </p:cNvPr>
          <p:cNvSpPr>
            <a:spLocks noGrp="1"/>
          </p:cNvSpPr>
          <p:nvPr>
            <p:ph type="dt" sz="half" idx="10"/>
          </p:nvPr>
        </p:nvSpPr>
        <p:spPr/>
        <p:txBody>
          <a:bodyPr/>
          <a:lstStyle/>
          <a:p>
            <a:fld id="{290140B2-0938-40D2-80F0-4AB7E6A7F074}" type="datetimeFigureOut">
              <a:rPr lang="ru-RU" smtClean="0"/>
              <a:t>27.12.2020</a:t>
            </a:fld>
            <a:endParaRPr lang="ru-RU"/>
          </a:p>
        </p:txBody>
      </p:sp>
      <p:sp>
        <p:nvSpPr>
          <p:cNvPr id="4" name="Нижний колонтитул 3">
            <a:extLst>
              <a:ext uri="{FF2B5EF4-FFF2-40B4-BE49-F238E27FC236}">
                <a16:creationId xmlns:a16="http://schemas.microsoft.com/office/drawing/2014/main" id="{C3757EF8-7A8A-4392-8419-508608F5F97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AAE28DE-4C43-49AA-BC82-2010E959305C}"/>
              </a:ext>
            </a:extLst>
          </p:cNvPr>
          <p:cNvSpPr>
            <a:spLocks noGrp="1"/>
          </p:cNvSpPr>
          <p:nvPr>
            <p:ph type="sldNum" sz="quarter" idx="12"/>
          </p:nvPr>
        </p:nvSpPr>
        <p:spPr/>
        <p:txBody>
          <a:bodyPr/>
          <a:lstStyle/>
          <a:p>
            <a:fld id="{FFAD1245-CF5C-43C8-A08A-A3AB32D11130}" type="slidenum">
              <a:rPr lang="ru-RU" smtClean="0"/>
              <a:t>‹#›</a:t>
            </a:fld>
            <a:endParaRPr lang="ru-RU"/>
          </a:p>
        </p:txBody>
      </p:sp>
    </p:spTree>
    <p:extLst>
      <p:ext uri="{BB962C8B-B14F-4D97-AF65-F5344CB8AC3E}">
        <p14:creationId xmlns:p14="http://schemas.microsoft.com/office/powerpoint/2010/main" val="2006272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001DF59-A27D-4D4F-B9CE-48609166F9C6}"/>
              </a:ext>
            </a:extLst>
          </p:cNvPr>
          <p:cNvSpPr>
            <a:spLocks noGrp="1"/>
          </p:cNvSpPr>
          <p:nvPr>
            <p:ph type="dt" sz="half" idx="10"/>
          </p:nvPr>
        </p:nvSpPr>
        <p:spPr/>
        <p:txBody>
          <a:bodyPr/>
          <a:lstStyle/>
          <a:p>
            <a:fld id="{290140B2-0938-40D2-80F0-4AB7E6A7F074}" type="datetimeFigureOut">
              <a:rPr lang="ru-RU" smtClean="0"/>
              <a:t>27.12.2020</a:t>
            </a:fld>
            <a:endParaRPr lang="ru-RU"/>
          </a:p>
        </p:txBody>
      </p:sp>
      <p:sp>
        <p:nvSpPr>
          <p:cNvPr id="3" name="Нижний колонтитул 2">
            <a:extLst>
              <a:ext uri="{FF2B5EF4-FFF2-40B4-BE49-F238E27FC236}">
                <a16:creationId xmlns:a16="http://schemas.microsoft.com/office/drawing/2014/main" id="{747F29B5-43BC-42E2-A527-81D16625084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4347F09-FCAB-40CB-A98B-3D00952DD91F}"/>
              </a:ext>
            </a:extLst>
          </p:cNvPr>
          <p:cNvSpPr>
            <a:spLocks noGrp="1"/>
          </p:cNvSpPr>
          <p:nvPr>
            <p:ph type="sldNum" sz="quarter" idx="12"/>
          </p:nvPr>
        </p:nvSpPr>
        <p:spPr/>
        <p:txBody>
          <a:bodyPr/>
          <a:lstStyle/>
          <a:p>
            <a:fld id="{FFAD1245-CF5C-43C8-A08A-A3AB32D11130}" type="slidenum">
              <a:rPr lang="ru-RU" smtClean="0"/>
              <a:t>‹#›</a:t>
            </a:fld>
            <a:endParaRPr lang="ru-RU"/>
          </a:p>
        </p:txBody>
      </p:sp>
    </p:spTree>
    <p:extLst>
      <p:ext uri="{BB962C8B-B14F-4D97-AF65-F5344CB8AC3E}">
        <p14:creationId xmlns:p14="http://schemas.microsoft.com/office/powerpoint/2010/main" val="217272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B2751-AB04-42D6-BC13-5F92FAC8182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74B9D34-84B3-441C-9550-82AE2C2F6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2B02460-0FA7-4059-A281-9112FDD0B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4D40968-239E-43E4-98EE-DACEA3FD15CA}"/>
              </a:ext>
            </a:extLst>
          </p:cNvPr>
          <p:cNvSpPr>
            <a:spLocks noGrp="1"/>
          </p:cNvSpPr>
          <p:nvPr>
            <p:ph type="dt" sz="half" idx="10"/>
          </p:nvPr>
        </p:nvSpPr>
        <p:spPr/>
        <p:txBody>
          <a:bodyPr/>
          <a:lstStyle/>
          <a:p>
            <a:fld id="{290140B2-0938-40D2-80F0-4AB7E6A7F074}" type="datetimeFigureOut">
              <a:rPr lang="ru-RU" smtClean="0"/>
              <a:t>27.12.2020</a:t>
            </a:fld>
            <a:endParaRPr lang="ru-RU"/>
          </a:p>
        </p:txBody>
      </p:sp>
      <p:sp>
        <p:nvSpPr>
          <p:cNvPr id="6" name="Нижний колонтитул 5">
            <a:extLst>
              <a:ext uri="{FF2B5EF4-FFF2-40B4-BE49-F238E27FC236}">
                <a16:creationId xmlns:a16="http://schemas.microsoft.com/office/drawing/2014/main" id="{35FF6953-4D7A-4F00-97FB-7E74D7FA041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754DA7E-AF3E-4EAA-A541-FFE2CDBBA3A2}"/>
              </a:ext>
            </a:extLst>
          </p:cNvPr>
          <p:cNvSpPr>
            <a:spLocks noGrp="1"/>
          </p:cNvSpPr>
          <p:nvPr>
            <p:ph type="sldNum" sz="quarter" idx="12"/>
          </p:nvPr>
        </p:nvSpPr>
        <p:spPr/>
        <p:txBody>
          <a:bodyPr/>
          <a:lstStyle/>
          <a:p>
            <a:fld id="{FFAD1245-CF5C-43C8-A08A-A3AB32D11130}" type="slidenum">
              <a:rPr lang="ru-RU" smtClean="0"/>
              <a:t>‹#›</a:t>
            </a:fld>
            <a:endParaRPr lang="ru-RU"/>
          </a:p>
        </p:txBody>
      </p:sp>
    </p:spTree>
    <p:extLst>
      <p:ext uri="{BB962C8B-B14F-4D97-AF65-F5344CB8AC3E}">
        <p14:creationId xmlns:p14="http://schemas.microsoft.com/office/powerpoint/2010/main" val="1991570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3CCB38-AB34-45BF-97EB-B29D662B749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A17B0C9-8F25-4F99-93EB-49AB735DFA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8ADC0BB-21C6-44B4-9AAA-330894B8A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8217313-EE96-4B48-A0AD-119917F9B858}"/>
              </a:ext>
            </a:extLst>
          </p:cNvPr>
          <p:cNvSpPr>
            <a:spLocks noGrp="1"/>
          </p:cNvSpPr>
          <p:nvPr>
            <p:ph type="dt" sz="half" idx="10"/>
          </p:nvPr>
        </p:nvSpPr>
        <p:spPr/>
        <p:txBody>
          <a:bodyPr/>
          <a:lstStyle/>
          <a:p>
            <a:fld id="{290140B2-0938-40D2-80F0-4AB7E6A7F074}" type="datetimeFigureOut">
              <a:rPr lang="ru-RU" smtClean="0"/>
              <a:t>27.12.2020</a:t>
            </a:fld>
            <a:endParaRPr lang="ru-RU"/>
          </a:p>
        </p:txBody>
      </p:sp>
      <p:sp>
        <p:nvSpPr>
          <p:cNvPr id="6" name="Нижний колонтитул 5">
            <a:extLst>
              <a:ext uri="{FF2B5EF4-FFF2-40B4-BE49-F238E27FC236}">
                <a16:creationId xmlns:a16="http://schemas.microsoft.com/office/drawing/2014/main" id="{7726AA57-EE44-401B-8EFF-0D788A06C3A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C8FA6FA-2063-4AB4-BFF2-34A01BC5A4C4}"/>
              </a:ext>
            </a:extLst>
          </p:cNvPr>
          <p:cNvSpPr>
            <a:spLocks noGrp="1"/>
          </p:cNvSpPr>
          <p:nvPr>
            <p:ph type="sldNum" sz="quarter" idx="12"/>
          </p:nvPr>
        </p:nvSpPr>
        <p:spPr/>
        <p:txBody>
          <a:bodyPr/>
          <a:lstStyle/>
          <a:p>
            <a:fld id="{FFAD1245-CF5C-43C8-A08A-A3AB32D11130}" type="slidenum">
              <a:rPr lang="ru-RU" smtClean="0"/>
              <a:t>‹#›</a:t>
            </a:fld>
            <a:endParaRPr lang="ru-RU"/>
          </a:p>
        </p:txBody>
      </p:sp>
    </p:spTree>
    <p:extLst>
      <p:ext uri="{BB962C8B-B14F-4D97-AF65-F5344CB8AC3E}">
        <p14:creationId xmlns:p14="http://schemas.microsoft.com/office/powerpoint/2010/main" val="336672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172D3D-EB1B-4E76-9B92-E8F8429116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8B6C582-23CD-46A3-AE14-503C0CAFCC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1D94A9B-F8FB-47CB-B0F2-7CEF6BB583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140B2-0938-40D2-80F0-4AB7E6A7F074}" type="datetimeFigureOut">
              <a:rPr lang="ru-RU" smtClean="0"/>
              <a:t>27.12.2020</a:t>
            </a:fld>
            <a:endParaRPr lang="ru-RU"/>
          </a:p>
        </p:txBody>
      </p:sp>
      <p:sp>
        <p:nvSpPr>
          <p:cNvPr id="5" name="Нижний колонтитул 4">
            <a:extLst>
              <a:ext uri="{FF2B5EF4-FFF2-40B4-BE49-F238E27FC236}">
                <a16:creationId xmlns:a16="http://schemas.microsoft.com/office/drawing/2014/main" id="{7C627007-3988-47A3-9E35-69ADB8E5BC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A616384-01D0-4AE4-AA2E-AE228B550C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D1245-CF5C-43C8-A08A-A3AB32D11130}" type="slidenum">
              <a:rPr lang="ru-RU" smtClean="0"/>
              <a:t>‹#›</a:t>
            </a:fld>
            <a:endParaRPr lang="ru-RU"/>
          </a:p>
        </p:txBody>
      </p:sp>
    </p:spTree>
    <p:extLst>
      <p:ext uri="{BB962C8B-B14F-4D97-AF65-F5344CB8AC3E}">
        <p14:creationId xmlns:p14="http://schemas.microsoft.com/office/powerpoint/2010/main" val="1603459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way.com.vn/vnt_upload/File/Image/nghe_kiem_tien_nhanh.jpg">
            <a:extLst>
              <a:ext uri="{FF2B5EF4-FFF2-40B4-BE49-F238E27FC236}">
                <a16:creationId xmlns:a16="http://schemas.microsoft.com/office/drawing/2014/main" id="{07835BB4-3C91-46FB-B48F-85D727ADD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скругленные углы 3">
            <a:extLst>
              <a:ext uri="{FF2B5EF4-FFF2-40B4-BE49-F238E27FC236}">
                <a16:creationId xmlns:a16="http://schemas.microsoft.com/office/drawing/2014/main" id="{4C5309C3-2D80-443C-9D2B-59F6C93E9595}"/>
              </a:ext>
            </a:extLst>
          </p:cNvPr>
          <p:cNvSpPr/>
          <p:nvPr/>
        </p:nvSpPr>
        <p:spPr>
          <a:xfrm>
            <a:off x="3163330" y="362466"/>
            <a:ext cx="8740346" cy="89792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spcAft>
                <a:spcPts val="0"/>
              </a:spcAft>
            </a:pPr>
            <a:r>
              <a:rPr lang="ru-RU" sz="2400" b="1" dirty="0">
                <a:solidFill>
                  <a:srgbClr val="002060"/>
                </a:solidFill>
                <a:latin typeface="Times New Roman" panose="02020603050405020304" pitchFamily="18" charset="0"/>
                <a:ea typeface="Garamond" panose="02020404030301010803" pitchFamily="18" charset="0"/>
                <a:cs typeface="Garamond" panose="02020404030301010803" pitchFamily="18" charset="0"/>
              </a:rPr>
              <a:t>Тема «Интернет-трейдинг и история его возникновения»</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id="{C4AC59CC-CE5F-4CD0-8E1F-4D6FE940834C}"/>
              </a:ext>
            </a:extLst>
          </p:cNvPr>
          <p:cNvSpPr/>
          <p:nvPr/>
        </p:nvSpPr>
        <p:spPr>
          <a:xfrm>
            <a:off x="3513439" y="1511645"/>
            <a:ext cx="8390237" cy="236014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fontAlgn="base">
              <a:lnSpc>
                <a:spcPct val="150000"/>
              </a:lnSpc>
              <a:spcAft>
                <a:spcPts val="0"/>
              </a:spcAft>
              <a:buFont typeface="+mj-lt"/>
              <a:buAutoNum type="arabicPeriod"/>
            </a:pPr>
            <a:r>
              <a:rPr lang="ru-RU" sz="2400" dirty="0">
                <a:solidFill>
                  <a:schemeClr val="accent1">
                    <a:lumMod val="50000"/>
                  </a:schemeClr>
                </a:solidFill>
                <a:latin typeface="Times New Roman" panose="02020603050405020304" pitchFamily="18" charset="0"/>
                <a:ea typeface="Times New Roman" panose="02020603050405020304" pitchFamily="18" charset="0"/>
              </a:rPr>
              <a:t>Введение в Интернет-трейдинг</a:t>
            </a:r>
            <a:endParaRPr lang="ru-RU" sz="2000" dirty="0">
              <a:solidFill>
                <a:schemeClr val="accent1">
                  <a:lumMod val="50000"/>
                </a:schemeClr>
              </a:solidFill>
              <a:latin typeface="Times New Roman" panose="02020603050405020304" pitchFamily="18" charset="0"/>
              <a:ea typeface="Times New Roman" panose="02020603050405020304" pitchFamily="18" charset="0"/>
            </a:endParaRPr>
          </a:p>
          <a:p>
            <a:pPr fontAlgn="base">
              <a:lnSpc>
                <a:spcPct val="150000"/>
              </a:lnSpc>
              <a:spcAft>
                <a:spcPts val="0"/>
              </a:spcAft>
            </a:pPr>
            <a:r>
              <a:rPr lang="ru-RU" sz="2400" dirty="0">
                <a:solidFill>
                  <a:schemeClr val="accent1">
                    <a:lumMod val="50000"/>
                  </a:schemeClr>
                </a:solidFill>
                <a:latin typeface="Times New Roman" panose="02020603050405020304" pitchFamily="18" charset="0"/>
                <a:ea typeface="Times New Roman" panose="02020603050405020304" pitchFamily="18" charset="0"/>
              </a:rPr>
              <a:t>2.Классификация интернет-трейдинга</a:t>
            </a:r>
            <a:endParaRPr lang="ru-RU" sz="2000" dirty="0">
              <a:solidFill>
                <a:schemeClr val="accent1">
                  <a:lumMod val="5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9005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E1EF408-60D7-4B11-94D7-B2718105E0C8}"/>
              </a:ext>
            </a:extLst>
          </p:cNvPr>
          <p:cNvSpPr/>
          <p:nvPr/>
        </p:nvSpPr>
        <p:spPr>
          <a:xfrm>
            <a:off x="3550124" y="383036"/>
            <a:ext cx="5637184" cy="587148"/>
          </a:xfrm>
          <a:prstGeom prst="rect">
            <a:avLst/>
          </a:prstGeom>
        </p:spPr>
        <p:txBody>
          <a:bodyPr wrap="none">
            <a:spAutoFit/>
          </a:bodyPr>
          <a:lstStyle/>
          <a:p>
            <a:pPr lvl="0" algn="ctr">
              <a:lnSpc>
                <a:spcPct val="150000"/>
              </a:lnSpc>
              <a:spcAft>
                <a:spcPts val="0"/>
              </a:spcAft>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 Классификация интернет-трейдинга</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3C504FDD-F3E2-49EE-8174-CCBDB08D6AC1}"/>
              </a:ext>
            </a:extLst>
          </p:cNvPr>
          <p:cNvSpPr/>
          <p:nvPr/>
        </p:nvSpPr>
        <p:spPr>
          <a:xfrm>
            <a:off x="272715" y="1352312"/>
            <a:ext cx="6529137" cy="5582939"/>
          </a:xfrm>
          <a:prstGeom prst="rect">
            <a:avLst/>
          </a:prstGeom>
        </p:spPr>
        <p:txBody>
          <a:bodyPr wrap="square">
            <a:spAutoFit/>
          </a:bodyPr>
          <a:lstStyle/>
          <a:p>
            <a:pPr indent="450215" algn="just">
              <a:lnSpc>
                <a:spcPct val="150000"/>
              </a:lnSpc>
              <a:spcAft>
                <a:spcPts val="0"/>
              </a:spcAft>
            </a:pP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На данный момент трейдер не общается с брокером. Вернее, брокером-человеком. Теперь услуги брокера автоматизированы. Торговые поручения передаются, обрабатываются и выполняются программами через сеть (системы интернет-трейдинга). Сначала трейдер формирует заявку на своем устройстве, оно попадает на компьютер брокера, после проверки программой, заявка передается дальше, на биржу. Там она попадает в очередь на исполнение. Сообщение об исполнении поручения придет так же. Однако необходимость тщательно подходить к выбору брокерской компании по-прежнему остается. </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a:extLst>
              <a:ext uri="{FF2B5EF4-FFF2-40B4-BE49-F238E27FC236}">
                <a16:creationId xmlns:a16="http://schemas.microsoft.com/office/drawing/2014/main" id="{A51665C6-717F-43D0-8B8E-87E2985A5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946" y="1636295"/>
            <a:ext cx="4411579" cy="3031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6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80CDE13-342D-4D69-B4E1-C3C7959480B5}"/>
              </a:ext>
            </a:extLst>
          </p:cNvPr>
          <p:cNvSpPr/>
          <p:nvPr/>
        </p:nvSpPr>
        <p:spPr>
          <a:xfrm>
            <a:off x="625641" y="602978"/>
            <a:ext cx="11277601" cy="1889620"/>
          </a:xfrm>
          <a:prstGeom prst="rect">
            <a:avLst/>
          </a:prstGeom>
        </p:spPr>
        <p:txBody>
          <a:bodyPr wrap="square">
            <a:spAutoFit/>
          </a:bodyPr>
          <a:lstStyle/>
          <a:p>
            <a:pPr indent="450215" algn="just">
              <a:lnSpc>
                <a:spcPct val="150000"/>
              </a:lnSpc>
              <a:spcAft>
                <a:spcPts val="0"/>
              </a:spcAft>
            </a:pP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Благодаря интернету можно создавать и удалять заявки так часто, как это требуется. А торговля внутри дня стала удобной и доступной. При этом трейдер вовремя реагирует на колебание цен. Не нужно больше тратить время на общение с брокером и передачу сообщений. Решили продавать – заявка окажется на бирже в течение нескольких секунд.</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a:extLst>
              <a:ext uri="{FF2B5EF4-FFF2-40B4-BE49-F238E27FC236}">
                <a16:creationId xmlns:a16="http://schemas.microsoft.com/office/drawing/2014/main" id="{6E3A954B-CDE8-431D-9BDB-DEF400661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187" y="2312870"/>
            <a:ext cx="4900055" cy="367504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87B2C805-EC03-4C64-A274-C26A2243865D}"/>
              </a:ext>
            </a:extLst>
          </p:cNvPr>
          <p:cNvSpPr/>
          <p:nvPr/>
        </p:nvSpPr>
        <p:spPr>
          <a:xfrm>
            <a:off x="625641" y="2974747"/>
            <a:ext cx="6096000" cy="2351285"/>
          </a:xfrm>
          <a:prstGeom prst="rect">
            <a:avLst/>
          </a:prstGeom>
        </p:spPr>
        <p:txBody>
          <a:bodyPr>
            <a:spAutoFit/>
          </a:bodyPr>
          <a:lstStyle/>
          <a:p>
            <a:pPr indent="450215" algn="just">
              <a:lnSpc>
                <a:spcPct val="150000"/>
              </a:lnSpc>
              <a:spcAft>
                <a:spcPts val="0"/>
              </a:spcAft>
            </a:pP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зависимости от субъекта, который заключает сделки, трейдинг подразделяют на:</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корпоративный,</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профессиональный,</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частный.</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9168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id="{F52E901A-85C4-48B7-9CA8-A21355C512BD}"/>
              </a:ext>
            </a:extLst>
          </p:cNvPr>
          <p:cNvSpPr/>
          <p:nvPr/>
        </p:nvSpPr>
        <p:spPr>
          <a:xfrm>
            <a:off x="304799" y="216566"/>
            <a:ext cx="11710737" cy="239027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indent="450215" algn="just">
              <a:lnSpc>
                <a:spcPct val="150000"/>
              </a:lnSpc>
              <a:spcAft>
                <a:spcPts val="0"/>
              </a:spcAft>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Корпоративным трейдинг справедливо считать, если операции по купле-продаже ЦБ, валюты и прочих активов, осуществляются от имени какой-либо компании уполномоченными лицами. Это касается крупных игроков на финансовых рынках (ЦБ, холдинги, коммерческие банки и т.д.).</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скругленные углы 2">
            <a:extLst>
              <a:ext uri="{FF2B5EF4-FFF2-40B4-BE49-F238E27FC236}">
                <a16:creationId xmlns:a16="http://schemas.microsoft.com/office/drawing/2014/main" id="{F45F0DC6-42D2-4F4D-92DB-DBAE403359A9}"/>
              </a:ext>
            </a:extLst>
          </p:cNvPr>
          <p:cNvSpPr/>
          <p:nvPr/>
        </p:nvSpPr>
        <p:spPr>
          <a:xfrm>
            <a:off x="304799" y="2671011"/>
            <a:ext cx="11710737" cy="18127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indent="450215" algn="just">
              <a:lnSpc>
                <a:spcPct val="150000"/>
              </a:lnSpc>
              <a:spcAft>
                <a:spcPts val="0"/>
              </a:spcAft>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Профессиональным трейдинг считается в том случае, если сделки осуществляются лицами, которые имеют специальные лицензии или разрешения. Такие трейдеры чаще всего торгуют на фондовом рынке.</a:t>
            </a:r>
            <a:endPar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скругленные углы 3">
            <a:extLst>
              <a:ext uri="{FF2B5EF4-FFF2-40B4-BE49-F238E27FC236}">
                <a16:creationId xmlns:a16="http://schemas.microsoft.com/office/drawing/2014/main" id="{0A9ACD23-E89F-4560-AC74-5F99D00A3B54}"/>
              </a:ext>
            </a:extLst>
          </p:cNvPr>
          <p:cNvSpPr/>
          <p:nvPr/>
        </p:nvSpPr>
        <p:spPr>
          <a:xfrm>
            <a:off x="304799" y="4547941"/>
            <a:ext cx="11710737" cy="209349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indent="450215" algn="just">
              <a:lnSpc>
                <a:spcPct val="150000"/>
              </a:lnSpc>
              <a:spcAft>
                <a:spcPts val="0"/>
              </a:spcAft>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Частный трейдинг – это операции с ценными бумагами, которые заключаются физическими лицами в собственных интересах при помощи посредников (брокеров, дилеров). Например, если вы решите попробовать свои силы на бирже, то это и будет частный трейдинг.</a:t>
            </a:r>
            <a:endPar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3269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DA9E1C2-AFD8-4E71-B872-67FBF1E7EFBD}"/>
              </a:ext>
            </a:extLst>
          </p:cNvPr>
          <p:cNvSpPr/>
          <p:nvPr/>
        </p:nvSpPr>
        <p:spPr>
          <a:xfrm>
            <a:off x="1443789" y="333748"/>
            <a:ext cx="9079833" cy="504625"/>
          </a:xfrm>
          <a:prstGeom prst="rect">
            <a:avLst/>
          </a:prstGeom>
        </p:spPr>
        <p:txBody>
          <a:bodyPr wrap="square">
            <a:spAutoFit/>
          </a:bodyPr>
          <a:lstStyle/>
          <a:p>
            <a:pPr indent="450215" algn="just">
              <a:lnSpc>
                <a:spcPct val="150000"/>
              </a:lnSpc>
              <a:spcAft>
                <a:spcPts val="0"/>
              </a:spcAft>
            </a:pPr>
            <a:r>
              <a:rPr lang="ru-RU" sz="20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Классификация ИТ в зависимости от длительности стратегии трейдинга</a:t>
            </a:r>
            <a:endParaRPr lang="ru-RU" sz="20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EF1F8E8E-B5F2-482D-8F65-CCE1B26DACCF}"/>
              </a:ext>
            </a:extLst>
          </p:cNvPr>
          <p:cNvSpPr/>
          <p:nvPr/>
        </p:nvSpPr>
        <p:spPr>
          <a:xfrm>
            <a:off x="433137" y="1148411"/>
            <a:ext cx="10764252" cy="2803140"/>
          </a:xfrm>
          <a:prstGeom prst="rect">
            <a:avLst/>
          </a:prstGeom>
        </p:spPr>
        <p:txBody>
          <a:bodyPr wrap="square">
            <a:spAutoFit/>
          </a:bodyPr>
          <a:lstStyle/>
          <a:p>
            <a:pPr indent="450215" algn="just">
              <a:lnSpc>
                <a:spcPct val="150000"/>
              </a:lnSpc>
              <a:spcAft>
                <a:spcPts val="0"/>
              </a:spcAft>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зависимости от длительности сделок трейдинг делится на:</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дневной,</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позиционный,</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среднесрочный,</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инвестиционный.</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a:extLst>
              <a:ext uri="{FF2B5EF4-FFF2-40B4-BE49-F238E27FC236}">
                <a16:creationId xmlns:a16="http://schemas.microsoft.com/office/drawing/2014/main" id="{F144446F-3D6D-40EF-856B-B2C73444B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8389" y="2067705"/>
            <a:ext cx="7800474" cy="438776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399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противолежащие углы 1">
            <a:extLst>
              <a:ext uri="{FF2B5EF4-FFF2-40B4-BE49-F238E27FC236}">
                <a16:creationId xmlns:a16="http://schemas.microsoft.com/office/drawing/2014/main" id="{36F0682D-D38C-4FE6-9056-89963BD4ACAE}"/>
              </a:ext>
            </a:extLst>
          </p:cNvPr>
          <p:cNvSpPr/>
          <p:nvPr/>
        </p:nvSpPr>
        <p:spPr>
          <a:xfrm>
            <a:off x="352926" y="256674"/>
            <a:ext cx="11502190" cy="3689684"/>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indent="450215" algn="just">
              <a:lnSpc>
                <a:spcPct val="150000"/>
              </a:lnSpc>
              <a:spcAft>
                <a:spcPts val="0"/>
              </a:spcAft>
            </a:pPr>
            <a:r>
              <a:rPr lang="ru-RU"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Дневной</a:t>
            </a: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это когда сделки заключаются внутри дня, то есть все позиции (на покупку или продажу) закрываются в течение одного дня, и не переносятся на следующие сутки. Для дневной торговли разработаны специальные стратегии трейдинга. Одна из самых показательных – </a:t>
            </a:r>
            <a:r>
              <a:rPr lang="ru-RU"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скальпинг</a:t>
            </a: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Суть, как заработать на трейдинге внутри дня, заключается в том, что сделка закрывается сразу по достижении прибыли (буквально в несколько пунктов). Но к </a:t>
            </a:r>
            <a:r>
              <a:rPr lang="ru-RU"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скальпингу</a:t>
            </a: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надо относится очень аккуратно тем людям, которые только начинают карьеру интернет-трейдера. Для того чтоб торговать внутри дня нужна проверенная стратегия (например, высокоточная ТС), знания и отличная реакция.</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скругленные противолежащие углы 2">
            <a:extLst>
              <a:ext uri="{FF2B5EF4-FFF2-40B4-BE49-F238E27FC236}">
                <a16:creationId xmlns:a16="http://schemas.microsoft.com/office/drawing/2014/main" id="{7311E38C-94DB-44E4-8E12-D525A3C4F690}"/>
              </a:ext>
            </a:extLst>
          </p:cNvPr>
          <p:cNvSpPr/>
          <p:nvPr/>
        </p:nvSpPr>
        <p:spPr>
          <a:xfrm>
            <a:off x="344905" y="4267200"/>
            <a:ext cx="11502190" cy="1652337"/>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indent="450215" algn="just">
              <a:lnSpc>
                <a:spcPct val="150000"/>
              </a:lnSpc>
              <a:spcAft>
                <a:spcPts val="0"/>
              </a:spcAft>
            </a:pPr>
            <a:r>
              <a:rPr lang="ru-RU"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Позиционный </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при котором сделка открывается на короткий срок: от суток до нескольких суток. Такой вид больше подходит для начинающих трейдеров, потому что есть время сориентироваться и проанализировать ситуацию. </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9666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противолежащие углы 1">
            <a:extLst>
              <a:ext uri="{FF2B5EF4-FFF2-40B4-BE49-F238E27FC236}">
                <a16:creationId xmlns:a16="http://schemas.microsoft.com/office/drawing/2014/main" id="{8FD33121-53FC-4029-8170-90416BCB923B}"/>
              </a:ext>
            </a:extLst>
          </p:cNvPr>
          <p:cNvSpPr/>
          <p:nvPr/>
        </p:nvSpPr>
        <p:spPr>
          <a:xfrm>
            <a:off x="328863" y="224588"/>
            <a:ext cx="11534274" cy="2791327"/>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indent="450215" algn="just">
              <a:lnSpc>
                <a:spcPct val="150000"/>
              </a:lnSpc>
              <a:spcAft>
                <a:spcPts val="0"/>
              </a:spcAft>
            </a:pP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Среднесрочный </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характеризуется тем, что за год совершается несколько сделок. Но, тем не менее, такой вид торговли тоже очень популярен среди трейдеров, потому что при небольших усилиях получается ощутимая прибыль. Этот вид трейдинга больше относится к классическому Форексу, где заработок трейдера зависит от количества пройденных ценой пунктов.</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скругленные противолежащие углы 2">
            <a:extLst>
              <a:ext uri="{FF2B5EF4-FFF2-40B4-BE49-F238E27FC236}">
                <a16:creationId xmlns:a16="http://schemas.microsoft.com/office/drawing/2014/main" id="{C93D9694-1B58-48C3-A769-C871C4E5D7CA}"/>
              </a:ext>
            </a:extLst>
          </p:cNvPr>
          <p:cNvSpPr/>
          <p:nvPr/>
        </p:nvSpPr>
        <p:spPr>
          <a:xfrm>
            <a:off x="328863" y="3477123"/>
            <a:ext cx="11534274" cy="2895596"/>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indent="450215" algn="just">
              <a:lnSpc>
                <a:spcPct val="120000"/>
              </a:lnSpc>
              <a:spcAft>
                <a:spcPts val="0"/>
              </a:spcAft>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Характерной чертой </a:t>
            </a: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инвестиционного трейдинга </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является то, что срок сделки может достигать нескольких лет. Вкладывая деньги в определенные ценные бумаги, трейдер рассчитывает на стабильный рост стоимости акций определенной компании и на дивиденды. Для такого инвестирования подходят акции крупных компаний, которые отличаются финансовой стабильностью и благополучием. Вложение денежных средств в акции может быть альтернативой банковским депозитам.</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527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AAE7499-470E-4A74-9544-47BE1EC18629}"/>
              </a:ext>
            </a:extLst>
          </p:cNvPr>
          <p:cNvSpPr/>
          <p:nvPr/>
        </p:nvSpPr>
        <p:spPr>
          <a:xfrm>
            <a:off x="2550696" y="323363"/>
            <a:ext cx="8125534" cy="461665"/>
          </a:xfrm>
          <a:prstGeom prst="rect">
            <a:avLst/>
          </a:prstGeom>
        </p:spPr>
        <p:txBody>
          <a:bodyPr wrap="square">
            <a:spAutoFit/>
          </a:bodyPr>
          <a:lstStyle/>
          <a:p>
            <a:pPr algn="ctr"/>
            <a:r>
              <a:rPr lang="ru-RU" sz="2400" b="1" i="1" dirty="0">
                <a:solidFill>
                  <a:srgbClr val="C00000"/>
                </a:solidFill>
                <a:latin typeface="Times New Roman" panose="02020603050405020304" pitchFamily="18" charset="0"/>
                <a:ea typeface="Calibri" panose="020F0502020204030204" pitchFamily="34" charset="0"/>
              </a:rPr>
              <a:t>Место торговли </a:t>
            </a:r>
            <a:r>
              <a:rPr lang="ru-RU" sz="2400" b="1" i="1" dirty="0">
                <a:solidFill>
                  <a:srgbClr val="002060"/>
                </a:solidFill>
              </a:rPr>
              <a:t>(место, где находится терминал)</a:t>
            </a:r>
            <a:r>
              <a:rPr lang="ru-RU" sz="2400" b="1" i="1" dirty="0">
                <a:solidFill>
                  <a:srgbClr val="002060"/>
                </a:solidFill>
                <a:latin typeface="Times New Roman" panose="02020603050405020304" pitchFamily="18" charset="0"/>
                <a:ea typeface="Calibri" panose="020F0502020204030204" pitchFamily="34" charset="0"/>
              </a:rPr>
              <a:t> </a:t>
            </a:r>
            <a:endParaRPr lang="ru-RU" sz="2400" b="1" i="1" dirty="0">
              <a:solidFill>
                <a:srgbClr val="002060"/>
              </a:solidFill>
            </a:endParaRPr>
          </a:p>
        </p:txBody>
      </p:sp>
      <p:sp>
        <p:nvSpPr>
          <p:cNvPr id="3" name="Прямоугольник 2">
            <a:extLst>
              <a:ext uri="{FF2B5EF4-FFF2-40B4-BE49-F238E27FC236}">
                <a16:creationId xmlns:a16="http://schemas.microsoft.com/office/drawing/2014/main" id="{AA109228-3968-4DB7-8E1D-22B34EC62B6B}"/>
              </a:ext>
            </a:extLst>
          </p:cNvPr>
          <p:cNvSpPr/>
          <p:nvPr/>
        </p:nvSpPr>
        <p:spPr>
          <a:xfrm>
            <a:off x="417094" y="859708"/>
            <a:ext cx="5678905" cy="504625"/>
          </a:xfrm>
          <a:prstGeom prst="rect">
            <a:avLst/>
          </a:prstGeom>
        </p:spPr>
        <p:txBody>
          <a:bodyPr wrap="square">
            <a:spAutoFit/>
          </a:bodyPr>
          <a:lstStyle/>
          <a:p>
            <a:pPr indent="450215" algn="just">
              <a:lnSpc>
                <a:spcPct val="150000"/>
              </a:lnSpc>
              <a:spcAft>
                <a:spcPts val="0"/>
              </a:spcAft>
            </a:pP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зависимости от этого выделяют:</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E035CC93-8130-4094-80DE-68EEE3B71582}"/>
              </a:ext>
            </a:extLst>
          </p:cNvPr>
          <p:cNvSpPr/>
          <p:nvPr/>
        </p:nvSpPr>
        <p:spPr>
          <a:xfrm>
            <a:off x="417093" y="2557214"/>
            <a:ext cx="11373853" cy="1427955"/>
          </a:xfrm>
          <a:prstGeom prst="rect">
            <a:avLst/>
          </a:prstGeom>
        </p:spPr>
        <p:txBody>
          <a:bodyPr wrap="square">
            <a:spAutoFit/>
          </a:bodyPr>
          <a:lstStyle/>
          <a:p>
            <a:pPr indent="450215" algn="just">
              <a:lnSpc>
                <a:spcPct val="150000"/>
              </a:lnSpc>
              <a:spcAft>
                <a:spcPts val="0"/>
              </a:spcAft>
            </a:pP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Первый вид – это классический трейдинг, но он активно вытесняется интернет-трейдингом. Заключение сделок в операционном зале биржи уходит в прошлое. За последние 15 лет торговля через интернет практически полностью вытеснила классический вариант.</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6FEAD74F-96E4-40B7-A219-ADAA96CD78D9}"/>
              </a:ext>
            </a:extLst>
          </p:cNvPr>
          <p:cNvSpPr/>
          <p:nvPr/>
        </p:nvSpPr>
        <p:spPr>
          <a:xfrm>
            <a:off x="661842" y="1302025"/>
            <a:ext cx="6096000" cy="966290"/>
          </a:xfrm>
          <a:prstGeom prst="rect">
            <a:avLst/>
          </a:prstGeom>
        </p:spPr>
        <p:txBody>
          <a:bodyPr>
            <a:spAutoFit/>
          </a:bodyPr>
          <a:lstStyle/>
          <a:p>
            <a:pPr marL="342900" lvl="0" indent="-342900" algn="just">
              <a:lnSpc>
                <a:spcPct val="150000"/>
              </a:lnSpc>
              <a:spcAft>
                <a:spcPts val="0"/>
              </a:spcAft>
              <a:buSzPts val="1000"/>
              <a:buFont typeface="Symbol" panose="05050102010706020507" pitchFamily="18" charset="2"/>
              <a:buChar char=""/>
              <a:tabLst>
                <a:tab pos="457200" algn="l"/>
              </a:tabLst>
            </a:pP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трейдинг в операционном зале биржи.</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интернет-трейдинг.</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C08F12C2-34EE-46C9-A88A-028B4DB43C7E}"/>
              </a:ext>
            </a:extLst>
          </p:cNvPr>
          <p:cNvSpPr/>
          <p:nvPr/>
        </p:nvSpPr>
        <p:spPr>
          <a:xfrm>
            <a:off x="517462" y="4083755"/>
            <a:ext cx="11273483" cy="1889620"/>
          </a:xfrm>
          <a:prstGeom prst="rect">
            <a:avLst/>
          </a:prstGeom>
        </p:spPr>
        <p:txBody>
          <a:bodyPr wrap="square">
            <a:spAutoFit/>
          </a:bodyPr>
          <a:lstStyle/>
          <a:p>
            <a:pPr indent="450215" algn="just">
              <a:lnSpc>
                <a:spcPct val="150000"/>
              </a:lnSpc>
              <a:spcAft>
                <a:spcPts val="0"/>
              </a:spcAft>
            </a:pP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Интернет-трейдинг - современная технология, позволяющая упростить и ускорить процесс приема заявок от инвесторов на операции с ценными бумагами. Она позволяет управлять инвестициями, покупать и продавать ценные бумаги посредством возможностей глобальной информационной сети Интернет.</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583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7987A70-8DCF-4FAB-A158-79E7F3EF7B01}"/>
              </a:ext>
            </a:extLst>
          </p:cNvPr>
          <p:cNvSpPr/>
          <p:nvPr/>
        </p:nvSpPr>
        <p:spPr>
          <a:xfrm>
            <a:off x="2641599" y="684877"/>
            <a:ext cx="7476067" cy="736355"/>
          </a:xfrm>
          <a:prstGeom prst="rect">
            <a:avLst/>
          </a:prstGeom>
        </p:spPr>
        <p:txBody>
          <a:bodyPr wrap="square">
            <a:spAutoFit/>
          </a:bodyPr>
          <a:lstStyle/>
          <a:p>
            <a:pPr indent="450215" algn="just">
              <a:lnSpc>
                <a:spcPct val="107000"/>
              </a:lnSpc>
            </a:pPr>
            <a:r>
              <a:rPr lang="ru-RU" sz="2000" i="1" dirty="0">
                <a:solidFill>
                  <a:srgbClr val="000000"/>
                </a:solidFill>
                <a:latin typeface="Times New Roman" panose="02020603050405020304" pitchFamily="18" charset="0"/>
                <a:ea typeface="Garamond" panose="02020404030301010803" pitchFamily="18" charset="0"/>
                <a:cs typeface="Garamond" panose="02020404030301010803" pitchFamily="18" charset="0"/>
              </a:rPr>
              <a:t> </a:t>
            </a:r>
            <a:r>
              <a:rPr lang="ru-RU" sz="2000" b="1" dirty="0">
                <a:solidFill>
                  <a:srgbClr val="002060"/>
                </a:solidFill>
                <a:latin typeface="Times New Roman" panose="02020603050405020304" pitchFamily="18" charset="0"/>
                <a:ea typeface="Garamond" panose="02020404030301010803" pitchFamily="18" charset="0"/>
                <a:cs typeface="Garamond" panose="02020404030301010803" pitchFamily="18" charset="0"/>
              </a:rPr>
              <a:t>1. </a:t>
            </a:r>
            <a:r>
              <a:rPr lang="ru-RU" sz="2000" b="1" dirty="0">
                <a:solidFill>
                  <a:srgbClr val="002060"/>
                </a:solidFill>
                <a:latin typeface="Times New Roman" panose="02020603050405020304" pitchFamily="18" charset="0"/>
                <a:ea typeface="Times New Roman" panose="02020603050405020304" pitchFamily="18" charset="0"/>
              </a:rPr>
              <a:t>Введение в Интернет-трейдинг</a:t>
            </a:r>
            <a:endParaRPr lang="ru-RU" b="1" dirty="0">
              <a:solidFill>
                <a:srgbClr val="002060"/>
              </a:solidFill>
              <a:latin typeface="Times New Roman" panose="02020603050405020304" pitchFamily="18" charset="0"/>
              <a:ea typeface="Times New Roman" panose="02020603050405020304" pitchFamily="18" charset="0"/>
            </a:endParaRPr>
          </a:p>
          <a:p>
            <a:pPr indent="450215" algn="just">
              <a:lnSpc>
                <a:spcPct val="107000"/>
              </a:lnSpc>
              <a:spcAft>
                <a:spcPts val="0"/>
              </a:spcAft>
            </a:pP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194" name="Picture 2" descr="https://forex-investor.net/images/History_of_fond_market_2.jpg">
            <a:extLst>
              <a:ext uri="{FF2B5EF4-FFF2-40B4-BE49-F238E27FC236}">
                <a16:creationId xmlns:a16="http://schemas.microsoft.com/office/drawing/2014/main" id="{123FA53B-DC29-4CA1-B6FC-E4D919177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65" y="1794934"/>
            <a:ext cx="2785535" cy="310726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avatars.mds.yandex.net/get-pdb/51720/74943fee-ecba-4beb-b49c-969af5264623/s1200">
            <a:extLst>
              <a:ext uri="{FF2B5EF4-FFF2-40B4-BE49-F238E27FC236}">
                <a16:creationId xmlns:a16="http://schemas.microsoft.com/office/drawing/2014/main" id="{0C3516B7-E4D9-4E2D-AB91-667FA0D8D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146" y="1794933"/>
            <a:ext cx="3013075" cy="310726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cryptowikipedia.ru/wp-content/uploads/2019/05/shutterstock_686746300-2.jpg">
            <a:extLst>
              <a:ext uri="{FF2B5EF4-FFF2-40B4-BE49-F238E27FC236}">
                <a16:creationId xmlns:a16="http://schemas.microsoft.com/office/drawing/2014/main" id="{11324087-D26A-47D7-B26C-80186ADA90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2465" y="1794932"/>
            <a:ext cx="2785536" cy="310726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i.ytimg.com/vi/lSHRxBSGkhU/maxresdefault.jpg">
            <a:extLst>
              <a:ext uri="{FF2B5EF4-FFF2-40B4-BE49-F238E27FC236}">
                <a16:creationId xmlns:a16="http://schemas.microsoft.com/office/drawing/2014/main" id="{70DDB32B-0DE8-41BF-8BFA-8395D34655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7" y="1794932"/>
            <a:ext cx="2937936" cy="3107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143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www.businessamlive.com/wp-content/uploads/2018/07/Forex-Market.jpg">
            <a:extLst>
              <a:ext uri="{FF2B5EF4-FFF2-40B4-BE49-F238E27FC236}">
                <a16:creationId xmlns:a16="http://schemas.microsoft.com/office/drawing/2014/main" id="{6A27CE6A-C4DE-44C8-BEDD-A7F3E95FD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238" y="504825"/>
            <a:ext cx="9525000" cy="635317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скругленные углы 1">
            <a:extLst>
              <a:ext uri="{FF2B5EF4-FFF2-40B4-BE49-F238E27FC236}">
                <a16:creationId xmlns:a16="http://schemas.microsoft.com/office/drawing/2014/main" id="{0E683D24-970E-4236-8190-720BA7302643}"/>
              </a:ext>
            </a:extLst>
          </p:cNvPr>
          <p:cNvSpPr/>
          <p:nvPr/>
        </p:nvSpPr>
        <p:spPr>
          <a:xfrm>
            <a:off x="181233" y="156517"/>
            <a:ext cx="8690051" cy="3918177"/>
          </a:xfrm>
          <a:prstGeom prst="roundRect">
            <a:avLst/>
          </a:prstGeom>
          <a:solidFill>
            <a:schemeClr val="accent1">
              <a:lumMod val="20000"/>
              <a:lumOff val="80000"/>
            </a:schemeClr>
          </a:solidFill>
          <a:effectLst>
            <a:softEdge rad="127000"/>
          </a:effectLst>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50000"/>
              </a:lnSpc>
              <a:spcAft>
                <a:spcPts val="0"/>
              </a:spcAft>
            </a:pPr>
            <a:r>
              <a:rPr lang="ru-RU" sz="2000" dirty="0">
                <a:solidFill>
                  <a:srgbClr val="000000"/>
                </a:solidFill>
                <a:latin typeface="Times New Roman" panose="02020603050405020304" pitchFamily="18" charset="0"/>
                <a:ea typeface="Garamond" panose="02020404030301010803" pitchFamily="18" charset="0"/>
                <a:cs typeface="Times New Roman" panose="02020603050405020304" pitchFamily="18" charset="0"/>
              </a:rPr>
              <a:t>Трейдинг в классическом варианте – это спекуляции с ценными бумагами. Под термином «спекуляция» подразумевается покупка по одной цене, а продажа актива по другой. Разница между ценами и составляет прибыль или убыток. Получается, что трейдер – это человек, который осуществляет торговые операции, ради получения разницы в цене актива. Ее обычно называют курсовой разницей.</a:t>
            </a:r>
            <a:endParaRPr lang="ru-RU"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792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11BDE19-0766-492B-AFAF-EE6E49A1BCD3}"/>
              </a:ext>
            </a:extLst>
          </p:cNvPr>
          <p:cNvSpPr/>
          <p:nvPr/>
        </p:nvSpPr>
        <p:spPr>
          <a:xfrm>
            <a:off x="403654" y="428368"/>
            <a:ext cx="11483546" cy="236295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indent="450215" algn="just" fontAlgn="base">
              <a:lnSpc>
                <a:spcPct val="150000"/>
              </a:lnSpc>
              <a:spcAft>
                <a:spcPts val="0"/>
              </a:spcAft>
            </a:pPr>
            <a:r>
              <a:rPr lang="ru-RU" sz="2000" dirty="0">
                <a:solidFill>
                  <a:srgbClr val="000000"/>
                </a:solidFill>
                <a:latin typeface="Times New Roman" panose="02020603050405020304" pitchFamily="18" charset="0"/>
                <a:ea typeface="Times New Roman" panose="02020603050405020304" pitchFamily="18" charset="0"/>
              </a:rPr>
              <a:t>Термин интернет-трейдинг появился в обиходе россиян с начала 2000-х годов, когда интернет получил повсеместное распространение. Сущность деятельности не изменилась: это те же сделки купли-продажи актива на фондовых, товарных или валютных рынках. Изменился только способ осуществления операций: теперь сделки осуществляются с помощью всемирной «паутины», современных гаджетов и специального программного обеспечения.</a:t>
            </a:r>
            <a:endParaRPr lang="ru-RU" dirty="0">
              <a:latin typeface="Times New Roman" panose="02020603050405020304" pitchFamily="18" charset="0"/>
              <a:ea typeface="Times New Roman" panose="02020603050405020304" pitchFamily="18" charset="0"/>
            </a:endParaRPr>
          </a:p>
        </p:txBody>
      </p:sp>
      <p:sp>
        <p:nvSpPr>
          <p:cNvPr id="3" name="Прямоугольник 2">
            <a:extLst>
              <a:ext uri="{FF2B5EF4-FFF2-40B4-BE49-F238E27FC236}">
                <a16:creationId xmlns:a16="http://schemas.microsoft.com/office/drawing/2014/main" id="{BE23FD0D-F3DA-4A4A-A2AB-8899D78D8361}"/>
              </a:ext>
            </a:extLst>
          </p:cNvPr>
          <p:cNvSpPr/>
          <p:nvPr/>
        </p:nvSpPr>
        <p:spPr>
          <a:xfrm>
            <a:off x="403654" y="2891591"/>
            <a:ext cx="11483546" cy="117508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indent="450215" algn="ctr" fontAlgn="base">
              <a:lnSpc>
                <a:spcPct val="150000"/>
              </a:lnSpc>
              <a:spcAft>
                <a:spcPts val="0"/>
              </a:spcAft>
            </a:pPr>
            <a:r>
              <a:rPr lang="ru-RU" sz="2000" dirty="0">
                <a:solidFill>
                  <a:srgbClr val="000000"/>
                </a:solidFill>
                <a:latin typeface="Times New Roman" panose="02020603050405020304" pitchFamily="18" charset="0"/>
                <a:ea typeface="Times New Roman" panose="02020603050405020304" pitchFamily="18" charset="0"/>
              </a:rPr>
              <a:t>Для того чтобы работать на бирже достаточно доступа в интернет для загрузки системы интернет-трейдинга (ИТ) и мобильного телефона. </a:t>
            </a:r>
            <a:endParaRPr lang="ru-RU" dirty="0">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BEF47269-CFB6-46F1-8154-540BF083D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280" y="4296778"/>
            <a:ext cx="4570293" cy="1959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315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12E4C13-BF11-43F3-9870-F1FAF83844D7}"/>
              </a:ext>
            </a:extLst>
          </p:cNvPr>
          <p:cNvSpPr/>
          <p:nvPr/>
        </p:nvSpPr>
        <p:spPr>
          <a:xfrm>
            <a:off x="1561793" y="363738"/>
            <a:ext cx="3999108" cy="504625"/>
          </a:xfrm>
          <a:prstGeom prst="rect">
            <a:avLst/>
          </a:prstGeom>
        </p:spPr>
        <p:txBody>
          <a:bodyPr wrap="none">
            <a:spAutoFit/>
          </a:bodyPr>
          <a:lstStyle/>
          <a:p>
            <a:pPr indent="450215" algn="just">
              <a:lnSpc>
                <a:spcPct val="150000"/>
              </a:lnSpc>
              <a:spcAft>
                <a:spcPts val="0"/>
              </a:spcAft>
            </a:pPr>
            <a:r>
              <a:rPr lang="ru-RU" sz="2000" b="1" dirty="0">
                <a:latin typeface="Times New Roman" panose="02020603050405020304" pitchFamily="18" charset="0"/>
                <a:ea typeface="Calibri" panose="020F0502020204030204" pitchFamily="34" charset="0"/>
                <a:cs typeface="Times New Roman" panose="02020603050405020304" pitchFamily="18" charset="0"/>
              </a:rPr>
              <a:t>Выделим преимущества ИТ:</a:t>
            </a:r>
            <a:endParaRPr lang="ru-RU"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D4A94341-A702-4EAA-B6B7-48346040DB01}"/>
              </a:ext>
            </a:extLst>
          </p:cNvPr>
          <p:cNvSpPr/>
          <p:nvPr/>
        </p:nvSpPr>
        <p:spPr>
          <a:xfrm>
            <a:off x="368968" y="868363"/>
            <a:ext cx="11454063" cy="5121274"/>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ü"/>
              <a:tabLst>
                <a:tab pos="457200"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Доступ к торговым площадкам может получить каждый желающий. Для этого не нужно обладать соответствующим дипломом об образовании и круглой суммой на счету в банке. Главное – иметь современное мобильное устройство (ноутбук, ПК) и желание.</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ü"/>
              <a:tabLst>
                <a:tab pos="457200"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Трейдер может работать где и когда угодно. Строго говоря, он волен свободно выбирать график работы. Рабочим местом может служить любое помещение квартиры или даже лавка в парке. Ограничений нет.</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ü"/>
              <a:tabLst>
                <a:tab pos="457200"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Широкий выбор инструментов торговли: ценные бумаги (акции, облигации,  сырье), бинарные опционы, валюта и прочее.</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ü"/>
              <a:tabLst>
                <a:tab pos="457200"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Доход трейдера неограничен. Все зависит от уровня его знаний, навыков и умений.</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ü"/>
              <a:tabLst>
                <a:tab pos="457200"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Это работа на себя. Нет начальников, строгих рамок, коллектива, графика и прочего. При этом человек постоянно развивается, совершенствуется и приобретает неоценимый опыт.</a:t>
            </a:r>
            <a:endParaRPr lang="ru-RU"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2885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DE7B09B-3C7A-4698-BE76-EE6CF820E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89" y="3429000"/>
            <a:ext cx="6345655" cy="326512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B1912993-4E58-4CE2-8EDD-C8D9138C7CA0}"/>
              </a:ext>
            </a:extLst>
          </p:cNvPr>
          <p:cNvSpPr/>
          <p:nvPr/>
        </p:nvSpPr>
        <p:spPr>
          <a:xfrm>
            <a:off x="758025" y="237623"/>
            <a:ext cx="5562564" cy="504625"/>
          </a:xfrm>
          <a:prstGeom prst="rect">
            <a:avLst/>
          </a:prstGeom>
        </p:spPr>
        <p:txBody>
          <a:bodyPr wrap="square">
            <a:spAutoFit/>
          </a:bodyPr>
          <a:lstStyle/>
          <a:p>
            <a:pPr indent="450215" algn="just">
              <a:lnSpc>
                <a:spcPct val="150000"/>
              </a:lnSpc>
              <a:spcAft>
                <a:spcPts val="0"/>
              </a:spcAft>
            </a:pPr>
            <a:r>
              <a:rPr lang="ru-RU" sz="2000" b="1" dirty="0">
                <a:latin typeface="Times New Roman" panose="02020603050405020304" pitchFamily="18" charset="0"/>
                <a:ea typeface="Calibri" panose="020F0502020204030204" pitchFamily="34" charset="0"/>
                <a:cs typeface="Times New Roman" panose="02020603050405020304" pitchFamily="18" charset="0"/>
              </a:rPr>
              <a:t>К недостаткам ИТ относится:</a:t>
            </a:r>
            <a:endParaRPr lang="ru-RU"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F36A4FA0-D5AF-4AA0-9E71-A4499962616C}"/>
              </a:ext>
            </a:extLst>
          </p:cNvPr>
          <p:cNvSpPr/>
          <p:nvPr/>
        </p:nvSpPr>
        <p:spPr>
          <a:xfrm>
            <a:off x="224589" y="929369"/>
            <a:ext cx="6096000" cy="2125390"/>
          </a:xfrm>
          <a:prstGeom prst="rect">
            <a:avLst/>
          </a:prstGeom>
          <a:solidFill>
            <a:schemeClr val="accent5">
              <a:lumMod val="20000"/>
              <a:lumOff val="80000"/>
            </a:schemeClr>
          </a:solidFill>
        </p:spPr>
        <p:txBody>
          <a:bodyPr>
            <a:spAutoFit/>
          </a:bodyPr>
          <a:lstStyle/>
          <a:p>
            <a:pPr indent="450215" algn="just">
              <a:lnSpc>
                <a:spcPct val="150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Высокий уровень рисков. Торговля на бирже всегда сопряжена с рисками. Потерять вложенные средства достаточно легко, как новичкам, так и опытным трейдерам. И дело тут не в обмане, а в том, что рост или снижение цены никто и никогда не может предсказать на 100%.</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4DBF6158-4C26-4B75-8A75-1E257B1FD83D}"/>
              </a:ext>
            </a:extLst>
          </p:cNvPr>
          <p:cNvSpPr/>
          <p:nvPr/>
        </p:nvSpPr>
        <p:spPr>
          <a:xfrm>
            <a:off x="6711610" y="558517"/>
            <a:ext cx="5229726" cy="2956387"/>
          </a:xfrm>
          <a:prstGeom prst="rect">
            <a:avLst/>
          </a:prstGeom>
          <a:solidFill>
            <a:schemeClr val="accent5">
              <a:lumMod val="20000"/>
              <a:lumOff val="80000"/>
            </a:schemeClr>
          </a:solidFill>
        </p:spPr>
        <p:txBody>
          <a:bodyPr wrap="square">
            <a:spAutoFit/>
          </a:bodyPr>
          <a:lstStyle/>
          <a:p>
            <a:pPr algn="just">
              <a:lnSpc>
                <a:spcPct val="150000"/>
              </a:lnSpc>
            </a:pPr>
            <a:r>
              <a:rPr lang="ru-RU" dirty="0">
                <a:latin typeface="Times New Roman" panose="02020603050405020304" pitchFamily="18" charset="0"/>
                <a:ea typeface="Calibri" panose="020F0502020204030204" pitchFamily="34" charset="0"/>
              </a:rPr>
              <a:t>Нужно обучаться. Интернет-трейдинг, обучение которому займет не один месяц, является высокодоходным способом заработка. Но для того чтобы профессионально работать на бирже, придется потратить на детальное изучение основ, а затем и тонкостей биржевого дела достаточное количество времени. </a:t>
            </a:r>
            <a:endParaRPr lang="ru-RU" dirty="0"/>
          </a:p>
        </p:txBody>
      </p:sp>
      <p:sp>
        <p:nvSpPr>
          <p:cNvPr id="5" name="Прямоугольник 4">
            <a:extLst>
              <a:ext uri="{FF2B5EF4-FFF2-40B4-BE49-F238E27FC236}">
                <a16:creationId xmlns:a16="http://schemas.microsoft.com/office/drawing/2014/main" id="{13A34550-2271-4402-AF17-8070BDBA054A}"/>
              </a:ext>
            </a:extLst>
          </p:cNvPr>
          <p:cNvSpPr/>
          <p:nvPr/>
        </p:nvSpPr>
        <p:spPr>
          <a:xfrm>
            <a:off x="6685537" y="3985201"/>
            <a:ext cx="5281873" cy="2540888"/>
          </a:xfrm>
          <a:prstGeom prst="rect">
            <a:avLst/>
          </a:prstGeom>
          <a:solidFill>
            <a:schemeClr val="accent5">
              <a:lumMod val="20000"/>
              <a:lumOff val="80000"/>
            </a:schemeClr>
          </a:solidFill>
        </p:spPr>
        <p:txBody>
          <a:bodyPr wrap="square">
            <a:spAutoFit/>
          </a:bodyPr>
          <a:lstStyle/>
          <a:p>
            <a:pPr indent="450215" algn="just">
              <a:lnSpc>
                <a:spcPct val="150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Необходимо иметь определенный тип личности. Трейдер должен быть уверенным в себе человеком, спокойным, настойчивым и целеустремленным. Потому что сильные эмоции, нервозность не позволят эффективно заключать сделки. </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654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id="{A17A2CF0-92E4-4E92-81C1-42CD60F03CDF}"/>
              </a:ext>
            </a:extLst>
          </p:cNvPr>
          <p:cNvSpPr/>
          <p:nvPr/>
        </p:nvSpPr>
        <p:spPr>
          <a:xfrm>
            <a:off x="617839" y="345990"/>
            <a:ext cx="5914766" cy="246311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indent="450215" algn="just">
              <a:lnSpc>
                <a:spcPct val="150000"/>
              </a:lnSpc>
              <a:spcAft>
                <a:spcPts val="0"/>
              </a:spcAft>
            </a:pPr>
            <a:r>
              <a:rPr lang="ru-RU" dirty="0">
                <a:solidFill>
                  <a:srgbClr val="002060"/>
                </a:solidFill>
                <a:latin typeface="Times New Roman" panose="02020603050405020304" pitchFamily="18" charset="0"/>
                <a:ea typeface="Garamond" panose="02020404030301010803" pitchFamily="18" charset="0"/>
                <a:cs typeface="Times New Roman" panose="02020603050405020304" pitchFamily="18" charset="0"/>
              </a:rPr>
              <a:t>Интернет-трейдинг сегодня знаком почти каждому. Для многих трейдеров – это единственно возможный способ совершения торговых операций. Но ещё 10-15 лет назад большинство трейдеров работало с помощью простого стационарного телефона.</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descr="https://i.obozrevatel.com/2011/11/8/314680.jpg?size=1080x562">
            <a:extLst>
              <a:ext uri="{FF2B5EF4-FFF2-40B4-BE49-F238E27FC236}">
                <a16:creationId xmlns:a16="http://schemas.microsoft.com/office/drawing/2014/main" id="{582B9F0A-41AF-4AD7-BFAC-598E066DC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935" y="200540"/>
            <a:ext cx="5143500" cy="267652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скругленные углы 2">
            <a:extLst>
              <a:ext uri="{FF2B5EF4-FFF2-40B4-BE49-F238E27FC236}">
                <a16:creationId xmlns:a16="http://schemas.microsoft.com/office/drawing/2014/main" id="{21C3B01F-10C6-48CC-994C-4D1DD2713D0C}"/>
              </a:ext>
            </a:extLst>
          </p:cNvPr>
          <p:cNvSpPr/>
          <p:nvPr/>
        </p:nvSpPr>
        <p:spPr>
          <a:xfrm flipH="1">
            <a:off x="4864855" y="3232579"/>
            <a:ext cx="7104724" cy="297797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0"/>
              </a:spcAft>
            </a:pPr>
            <a:r>
              <a:rPr lang="ru-RU">
                <a:solidFill>
                  <a:srgbClr val="002060"/>
                </a:solidFill>
                <a:latin typeface="Times New Roman" panose="02020603050405020304" pitchFamily="18" charset="0"/>
                <a:ea typeface="Garamond" panose="02020404030301010803" pitchFamily="18" charset="0"/>
                <a:cs typeface="Times New Roman" panose="02020603050405020304" pitchFamily="18" charset="0"/>
              </a:rPr>
              <a:t>Сегодня по интернету торгуют как частные лица, так и крупные компании. Более 80% мировых сделок по акциям, и ещё больше валютных операций проводится по этой технологии. Высокий спрос на спекулятивную торговлю в режиме реального времени привел к появлению множества брокеров и дилинговых центров, которые популяризировали данный вид заработка.</a:t>
            </a:r>
            <a:endParaRPr lang="ru-RU" sz="14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220" name="Picture 4" descr="https://s.yimg.com/uu/api/res/1.2/xpwjFW3nXZEyIHE14tlWuw--~B/aD0yNzI4O3c9NDM3NTtzbT0xO2FwcGlkPXl0YWNoeW9u/http:/media.zenfs.com/en_us/News/afp.com/58583234fe2f01f8811b46d4e882fad723182edb.jpg">
            <a:extLst>
              <a:ext uri="{FF2B5EF4-FFF2-40B4-BE49-F238E27FC236}">
                <a16:creationId xmlns:a16="http://schemas.microsoft.com/office/drawing/2014/main" id="{11EF6EA2-A1C0-4DD8-8F01-674B26B31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60" y="2956611"/>
            <a:ext cx="4647586" cy="318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822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010256F-846E-44D0-A950-B31FB6941578}"/>
              </a:ext>
            </a:extLst>
          </p:cNvPr>
          <p:cNvSpPr/>
          <p:nvPr/>
        </p:nvSpPr>
        <p:spPr>
          <a:xfrm>
            <a:off x="189470" y="0"/>
            <a:ext cx="11565924" cy="1709892"/>
          </a:xfrm>
          <a:prstGeom prst="rect">
            <a:avLst/>
          </a:prstGeom>
        </p:spPr>
        <p:txBody>
          <a:bodyPr wrap="square">
            <a:spAutoFit/>
          </a:bodyPr>
          <a:lstStyle/>
          <a:p>
            <a:pPr marL="457200" indent="450215" algn="just">
              <a:lnSpc>
                <a:spcPct val="150000"/>
              </a:lnSpc>
              <a:spcAft>
                <a:spcPts val="0"/>
              </a:spcAft>
            </a:pPr>
            <a:r>
              <a:rPr lang="ru-RU" dirty="0">
                <a:solidFill>
                  <a:srgbClr val="002060"/>
                </a:solidFill>
                <a:latin typeface="Times New Roman" panose="02020603050405020304" pitchFamily="18" charset="0"/>
                <a:ea typeface="Garamond" panose="02020404030301010803" pitchFamily="18" charset="0"/>
                <a:cs typeface="Times New Roman" panose="02020603050405020304" pitchFamily="18" charset="0"/>
              </a:rPr>
              <a:t>Интернет-трейдинг возник в 90-е </a:t>
            </a:r>
            <a:r>
              <a:rPr lang="ru-RU" dirty="0" err="1">
                <a:solidFill>
                  <a:srgbClr val="002060"/>
                </a:solidFill>
                <a:latin typeface="Times New Roman" panose="02020603050405020304" pitchFamily="18" charset="0"/>
                <a:ea typeface="Garamond" panose="02020404030301010803" pitchFamily="18" charset="0"/>
                <a:cs typeface="Times New Roman" panose="02020603050405020304" pitchFamily="18" charset="0"/>
              </a:rPr>
              <a:t>гг</a:t>
            </a:r>
            <a:r>
              <a:rPr lang="ru-RU" dirty="0">
                <a:solidFill>
                  <a:srgbClr val="002060"/>
                </a:solidFill>
                <a:latin typeface="Times New Roman" panose="02020603050405020304" pitchFamily="18" charset="0"/>
                <a:ea typeface="Garamond" panose="02020404030301010803" pitchFamily="18" charset="0"/>
                <a:cs typeface="Times New Roman" panose="02020603050405020304" pitchFamily="18" charset="0"/>
              </a:rPr>
              <a:t> прошлого века, но история трейдинга берёт начал ещё раньше. К середине 20-го века профессия трейдера не была новинкой. Писали книги, разрабатывали инструменты технического и фундаментального анализа. А само существование торговых бирж и вовсе насчитывает несколько столетий.</a:t>
            </a:r>
            <a:endPar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242" name="Picture 2" descr="https://investprofit.info/wp-content/uploads/2018/09/slide-1320x739.jpg">
            <a:extLst>
              <a:ext uri="{FF2B5EF4-FFF2-40B4-BE49-F238E27FC236}">
                <a16:creationId xmlns:a16="http://schemas.microsoft.com/office/drawing/2014/main" id="{0322844A-727F-45B7-8E50-6FC92AED9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681" y="1675799"/>
            <a:ext cx="10429104" cy="518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04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BAAC5A6-4DE4-4A11-AAF0-CA5158321273}"/>
              </a:ext>
            </a:extLst>
          </p:cNvPr>
          <p:cNvSpPr/>
          <p:nvPr/>
        </p:nvSpPr>
        <p:spPr>
          <a:xfrm>
            <a:off x="898357" y="204251"/>
            <a:ext cx="10828421" cy="878895"/>
          </a:xfrm>
          <a:prstGeom prst="rect">
            <a:avLst/>
          </a:prstGeom>
        </p:spPr>
        <p:txBody>
          <a:bodyPr wrap="square">
            <a:spAutoFit/>
          </a:bodyPr>
          <a:lstStyle/>
          <a:p>
            <a:pPr indent="450215" algn="just">
              <a:lnSpc>
                <a:spcPct val="150000"/>
              </a:lnSpc>
              <a:spcAft>
                <a:spcPts val="0"/>
              </a:spcAft>
            </a:pPr>
            <a:r>
              <a:rPr lang="ru-RU"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Торговля на бирже не фейк и не обман. Кто считает иначе, либо далек от этого, либо обжегся, подойдя к такому способу заработку слишком легкомысленно.</a:t>
            </a:r>
            <a:endParaRPr lang="ru-RU"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DD32C44E-23AF-4D71-8B94-B81BC694BEB8}"/>
              </a:ext>
            </a:extLst>
          </p:cNvPr>
          <p:cNvSpPr/>
          <p:nvPr/>
        </p:nvSpPr>
        <p:spPr>
          <a:xfrm>
            <a:off x="5205664" y="1535308"/>
            <a:ext cx="6521113" cy="2540888"/>
          </a:xfrm>
          <a:prstGeom prst="rect">
            <a:avLst/>
          </a:prstGeom>
        </p:spPr>
        <p:txBody>
          <a:bodyPr wrap="square">
            <a:spAutoFit/>
          </a:bodyPr>
          <a:lstStyle/>
          <a:p>
            <a:pPr indent="450215" algn="just">
              <a:lnSpc>
                <a:spcPct val="150000"/>
              </a:lnSpc>
              <a:spcAft>
                <a:spcPts val="0"/>
              </a:spcAft>
            </a:pP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Понятие «интернет-трейдинг» появилось на постсоветском пространстве в 1996 году благодаря статье журналиста Сергея Голубицкого и его статье в журнале «</a:t>
            </a:r>
            <a:r>
              <a:rPr lang="ru-RU"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Компьютерра</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Но истоки биржевого дела уходят глубоко в средневековье. Первые акционерные общества, а, соответственно, и биржи появились в 14 веке в Италии.</a:t>
            </a:r>
            <a:endPar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9C4EA68F-8A54-4956-94B3-C833E298F723}"/>
              </a:ext>
            </a:extLst>
          </p:cNvPr>
          <p:cNvSpPr/>
          <p:nvPr/>
        </p:nvSpPr>
        <p:spPr>
          <a:xfrm>
            <a:off x="1010652" y="4528359"/>
            <a:ext cx="10716125" cy="2125390"/>
          </a:xfrm>
          <a:prstGeom prst="rect">
            <a:avLst/>
          </a:prstGeom>
        </p:spPr>
        <p:txBody>
          <a:bodyPr wrap="square">
            <a:spAutoFit/>
          </a:bodyPr>
          <a:lstStyle/>
          <a:p>
            <a:pPr indent="450215" algn="just">
              <a:lnSpc>
                <a:spcPct val="150000"/>
              </a:lnSpc>
              <a:spcAft>
                <a:spcPts val="0"/>
              </a:spcAft>
            </a:pP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До появления современных средств связи (телефона, телеграфа, интернета) трейдер вынужден был передавать сообщения брокеру самостоятельно или присылать записки посыльными. В сообщениях содержалось поручение о покупке или продаже определенных ценных бумаг. Так было вплоть до 19 века, пока сообщения не начали передавать с помощью телеграфа. В 20 веке появились телефоны, и распоряжения о сделках стали передавать с его помощью.</a:t>
            </a:r>
            <a:endPar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a:extLst>
              <a:ext uri="{FF2B5EF4-FFF2-40B4-BE49-F238E27FC236}">
                <a16:creationId xmlns:a16="http://schemas.microsoft.com/office/drawing/2014/main" id="{C3685797-1248-4435-8EE7-9D024F4EA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22" y="1081537"/>
            <a:ext cx="4523874" cy="344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97522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1378</Words>
  <Application>Microsoft Office PowerPoint</Application>
  <PresentationFormat>Широкоэкранный</PresentationFormat>
  <Paragraphs>49</Paragraphs>
  <Slides>16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Calibri</vt:lpstr>
      <vt:lpstr>Calibri Light</vt:lpstr>
      <vt:lpstr>Symbol</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Оля У</dc:creator>
  <cp:lastModifiedBy>Оля У</cp:lastModifiedBy>
  <cp:revision>36</cp:revision>
  <dcterms:created xsi:type="dcterms:W3CDTF">2020-01-19T10:35:09Z</dcterms:created>
  <dcterms:modified xsi:type="dcterms:W3CDTF">2020-12-27T08:54:35Z</dcterms:modified>
</cp:coreProperties>
</file>